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84" r:id="rId2"/>
    <p:sldId id="289" r:id="rId3"/>
    <p:sldId id="288" r:id="rId4"/>
    <p:sldId id="285" r:id="rId5"/>
    <p:sldId id="307" r:id="rId6"/>
    <p:sldId id="293" r:id="rId7"/>
    <p:sldId id="304" r:id="rId8"/>
    <p:sldId id="299" r:id="rId9"/>
    <p:sldId id="286" r:id="rId10"/>
    <p:sldId id="302" r:id="rId11"/>
    <p:sldId id="296" r:id="rId12"/>
    <p:sldId id="300" r:id="rId13"/>
    <p:sldId id="305" r:id="rId14"/>
    <p:sldId id="301" r:id="rId15"/>
    <p:sldId id="297" r:id="rId16"/>
    <p:sldId id="308" r:id="rId17"/>
    <p:sldId id="298" r:id="rId18"/>
    <p:sldId id="287" r:id="rId19"/>
    <p:sldId id="258" r:id="rId20"/>
    <p:sldId id="281" r:id="rId21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4" autoAdjust="0"/>
    <p:restoredTop sz="88969" autoAdjust="0"/>
  </p:normalViewPr>
  <p:slideViewPr>
    <p:cSldViewPr snapToGrid="0" snapToObjects="1">
      <p:cViewPr varScale="1">
        <p:scale>
          <a:sx n="145" d="100"/>
          <a:sy n="145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328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B353B-17DE-F24E-9686-9B8AC9ABF674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FAFBE-6A90-E941-9DCD-9279D83C8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5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E00F6-FCEB-3240-BF91-2FE8D291BB05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1AEB7-DF1E-074E-AD3C-BD912806E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8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1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big picture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3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of spectral radiance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72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(commercial camera)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(commercial camera)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4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deep-learning frameworks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TensorFlow</a:t>
            </a:r>
            <a:r>
              <a:rPr lang="en-US" baseline="0" dirty="0" smtClean="0"/>
              <a:t>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Weka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scikit</a:t>
            </a:r>
            <a:r>
              <a:rPr lang="en-US" baseline="0" dirty="0" smtClean="0"/>
              <a:t>-learn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1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“the more I read, the less I know”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Very popular right now with companies/researches developing </a:t>
            </a:r>
            <a:r>
              <a:rPr lang="en-US" dirty="0" err="1" smtClean="0"/>
              <a:t>Ais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0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29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http://statisticsbyjim.com/regression/r-squared-invalid-nonlinear-regression/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1AEB7-DF1E-074E-AD3C-BD912806E1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4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2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12" y="4925990"/>
            <a:ext cx="551738" cy="2109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D0B5CDF8-54D5-6043-A52E-76818AC5EA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92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73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13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06581" y="273845"/>
            <a:ext cx="7096625" cy="107211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endParaRPr lang="en-US" sz="3300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406581" y="1454922"/>
            <a:ext cx="8472500" cy="303803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11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26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6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925989"/>
            <a:ext cx="1914368" cy="204692"/>
          </a:xfrm>
          <a:prstGeom prst="rect">
            <a:avLst/>
          </a:prstGeom>
        </p:spPr>
        <p:txBody>
          <a:bodyPr/>
          <a:lstStyle/>
          <a:p>
            <a:fld id="{05F0F182-A738-D344-AD4C-0014E2FCF0E4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8650" y="4885441"/>
            <a:ext cx="4909025" cy="1556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012500"/>
            <a:ext cx="628650" cy="210906"/>
          </a:xfrm>
          <a:prstGeom prst="rect">
            <a:avLst/>
          </a:prstGeom>
        </p:spPr>
        <p:txBody>
          <a:bodyPr/>
          <a:lstStyle/>
          <a:p>
            <a:fld id="{D0B5CDF8-54D5-6043-A52E-76818AC5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41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81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ensemble.ExtraTreesRegressor.html" TargetMode="External"/><Relationship Id="rId2" Type="http://schemas.openxmlformats.org/officeDocument/2006/relationships/hyperlink" Target="http://scikit-learn.org/stable/modules/generated/sklearn.ensemble.RandomForestRegresso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://scikit-learn.org/stable/modules/generated/sklearn.linear_model.LinearRegression.html" TargetMode="External"/><Relationship Id="rId4" Type="http://schemas.openxmlformats.org/officeDocument/2006/relationships/hyperlink" Target="http://scikit-learn.org/stable/modules/generated/sklearn.neighbors.KNeighborsRegressor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hyperlink" Target="http://statisticsbyjim.com/regression/r-squared-invalid-nonlinear-regress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jp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Relationship Id="rId22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4855" y="1341727"/>
            <a:ext cx="8556753" cy="127243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pPr algn="r">
              <a:lnSpc>
                <a:spcPts val="2700"/>
              </a:lnSpc>
            </a:pPr>
            <a:r>
              <a:rPr lang="en-US" sz="2700" b="1" dirty="0" smtClean="0">
                <a:latin typeface="Helvetica" charset="0"/>
                <a:ea typeface="Helvetica" charset="0"/>
                <a:cs typeface="Helvetica" charset="0"/>
              </a:rPr>
              <a:t>Learning and estimating</a:t>
            </a:r>
            <a:br>
              <a:rPr lang="en-US" sz="2700" b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700" b="1" dirty="0" smtClean="0">
                <a:latin typeface="Helvetica" charset="0"/>
                <a:ea typeface="Helvetica" charset="0"/>
                <a:cs typeface="Helvetica" charset="0"/>
              </a:rPr>
              <a:t>whole sky </a:t>
            </a:r>
            <a:r>
              <a:rPr lang="en-US" sz="2700" b="1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radiance distributions</a:t>
            </a:r>
            <a:r>
              <a:rPr lang="en-US" sz="2700" b="1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2700" b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700" b="1" dirty="0" smtClean="0">
                <a:latin typeface="Helvetica" charset="0"/>
                <a:ea typeface="Helvetica" charset="0"/>
                <a:cs typeface="Helvetica" charset="0"/>
              </a:rPr>
              <a:t>from a commercial camera</a:t>
            </a:r>
            <a:endParaRPr lang="en-US" sz="27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54780" y="2784376"/>
            <a:ext cx="2575306" cy="1476756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1200" b="1" dirty="0" smtClean="0">
                <a:latin typeface="Helvetica" charset="0"/>
                <a:ea typeface="Helvetica" charset="0"/>
                <a:cs typeface="Helvetica" charset="0"/>
              </a:rPr>
              <a:t>Joseph Del Rocco</a:t>
            </a: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latin typeface="Helvetica" charset="0"/>
                <a:ea typeface="Helvetica" charset="0"/>
                <a:cs typeface="Helvetica" charset="0"/>
              </a:rPr>
              <a:t>Joseph T. Kider Jr.</a:t>
            </a: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latin typeface="Helvetica" charset="0"/>
                <a:ea typeface="Helvetica" charset="0"/>
                <a:cs typeface="Helvetica" charset="0"/>
              </a:rPr>
              <a:t>Charles Brandon Patterson</a:t>
            </a:r>
          </a:p>
          <a:p>
            <a:pPr algn="r">
              <a:lnSpc>
                <a:spcPct val="150000"/>
              </a:lnSpc>
            </a:pPr>
            <a:r>
              <a:rPr lang="en-US" sz="1200" b="1" dirty="0" err="1" smtClean="0">
                <a:latin typeface="Helvetica" charset="0"/>
                <a:ea typeface="Helvetica" charset="0"/>
                <a:cs typeface="Helvetica" charset="0"/>
              </a:rPr>
              <a:t>Hassen</a:t>
            </a:r>
            <a:r>
              <a:rPr lang="en-US" sz="12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b="1" dirty="0" err="1" smtClean="0">
                <a:latin typeface="Helvetica" charset="0"/>
                <a:ea typeface="Helvetica" charset="0"/>
                <a:cs typeface="Helvetica" charset="0"/>
              </a:rPr>
              <a:t>Dhrif</a:t>
            </a:r>
            <a:endParaRPr lang="en-US" sz="12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655817" y="2784362"/>
            <a:ext cx="2336939" cy="1476756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200" b="1" dirty="0" smtClean="0">
                <a:latin typeface="Helvetica" charset="0"/>
                <a:ea typeface="Helvetica" charset="0"/>
                <a:cs typeface="Helvetica" charset="0"/>
              </a:rPr>
              <a:t>University of Central Florida</a:t>
            </a:r>
          </a:p>
          <a:p>
            <a:pPr algn="l">
              <a:lnSpc>
                <a:spcPct val="150000"/>
              </a:lnSpc>
            </a:pPr>
            <a:r>
              <a:rPr lang="en-US" sz="1200" b="1" dirty="0">
                <a:latin typeface="Helvetica" charset="0"/>
                <a:ea typeface="Helvetica" charset="0"/>
                <a:cs typeface="Helvetica" charset="0"/>
              </a:rPr>
              <a:t>University of Central Florida</a:t>
            </a:r>
          </a:p>
          <a:p>
            <a:pPr algn="l">
              <a:lnSpc>
                <a:spcPct val="150000"/>
              </a:lnSpc>
            </a:pPr>
            <a:r>
              <a:rPr lang="en-US" sz="1200" b="1" dirty="0" smtClean="0">
                <a:latin typeface="Helvetica" charset="0"/>
                <a:ea typeface="Helvetica" charset="0"/>
                <a:cs typeface="Helvetica" charset="0"/>
              </a:rPr>
              <a:t>Full Sail University</a:t>
            </a:r>
          </a:p>
          <a:p>
            <a:pPr algn="l">
              <a:lnSpc>
                <a:spcPct val="150000"/>
              </a:lnSpc>
            </a:pPr>
            <a:r>
              <a:rPr lang="en-US" sz="1200" b="1" dirty="0" smtClean="0">
                <a:latin typeface="Helvetica" charset="0"/>
                <a:ea typeface="Helvetica" charset="0"/>
                <a:cs typeface="Helvetica" charset="0"/>
              </a:rPr>
              <a:t>University of Miami</a:t>
            </a:r>
            <a:endParaRPr lang="en-US" sz="12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477506" y="2784376"/>
            <a:ext cx="234696" cy="1476756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1200" b="1" dirty="0">
                <a:latin typeface="Helvetica" charset="0"/>
                <a:ea typeface="Helvetica" charset="0"/>
                <a:cs typeface="Helvetica" charset="0"/>
              </a:rPr>
              <a:t>•</a:t>
            </a:r>
            <a:endParaRPr lang="en-US" sz="1200" b="1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latin typeface="Helvetica" charset="0"/>
                <a:ea typeface="Helvetica" charset="0"/>
                <a:cs typeface="Helvetica" charset="0"/>
              </a:rPr>
              <a:t>•</a:t>
            </a: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latin typeface="Helvetica" charset="0"/>
                <a:ea typeface="Helvetica" charset="0"/>
                <a:cs typeface="Helvetica" charset="0"/>
              </a:rPr>
              <a:t>•</a:t>
            </a:r>
          </a:p>
          <a:p>
            <a:pPr algn="r">
              <a:lnSpc>
                <a:spcPct val="150000"/>
              </a:lnSpc>
            </a:pPr>
            <a:r>
              <a:rPr lang="en-US" sz="1200" b="1" dirty="0">
                <a:latin typeface="Helvetica" charset="0"/>
                <a:ea typeface="Helvetica" charset="0"/>
                <a:cs typeface="Helvetica" charset="0"/>
              </a:rPr>
              <a:t>•</a:t>
            </a:r>
            <a:endParaRPr lang="en-US" sz="12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75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8511682" cy="99417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Machine learning – </a:t>
            </a:r>
            <a:r>
              <a:rPr lang="en-US" sz="3600" b="1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train/test samples  </a:t>
            </a:r>
            <a:endParaRPr lang="en-US" dirty="0">
              <a:solidFill>
                <a:srgbClr val="FFCA2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10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3101"/>
            <a:ext cx="9144000" cy="1375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90" y="1285121"/>
            <a:ext cx="4941110" cy="2055579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1450" y="1369219"/>
            <a:ext cx="8511682" cy="3263504"/>
          </a:xfrm>
        </p:spPr>
        <p:txBody>
          <a:bodyPr/>
          <a:lstStyle/>
          <a:p>
            <a:r>
              <a:rPr lang="en-US" dirty="0" smtClean="0"/>
              <a:t>Exploratory </a:t>
            </a:r>
            <a:r>
              <a:rPr lang="en-US" dirty="0"/>
              <a:t>D</a:t>
            </a:r>
            <a:r>
              <a:rPr lang="en-US" dirty="0" smtClean="0"/>
              <a:t>ata Analysis</a:t>
            </a:r>
          </a:p>
          <a:p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01450" y="2360182"/>
            <a:ext cx="3721816" cy="817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i="1" dirty="0" smtClean="0"/>
              <a:t>“…some </a:t>
            </a:r>
            <a:r>
              <a:rPr lang="en-US" sz="1200" i="1" dirty="0"/>
              <a:t>machine learning projects succeed and some fail. What makes the difference? Easily the most important factor is the features </a:t>
            </a:r>
            <a:r>
              <a:rPr lang="en-US" sz="1200" i="1" dirty="0" smtClean="0"/>
              <a:t>used.”</a:t>
            </a:r>
          </a:p>
          <a:p>
            <a:pPr marL="0" indent="0" algn="r">
              <a:buNone/>
            </a:pPr>
            <a:r>
              <a:rPr lang="en-US" sz="1200" i="1" dirty="0" smtClean="0"/>
              <a:t>- Pedro </a:t>
            </a:r>
            <a:r>
              <a:rPr lang="en-US" sz="1200" i="1" dirty="0" err="1" smtClean="0"/>
              <a:t>Domingos</a:t>
            </a:r>
            <a:r>
              <a:rPr lang="en-US" sz="1200" i="1" dirty="0" smtClean="0"/>
              <a:t>, Univ. of Washington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4557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Machine learning – </a:t>
            </a:r>
            <a:r>
              <a:rPr lang="en-US" sz="3600" b="1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final models </a:t>
            </a:r>
            <a:endParaRPr lang="en-US" dirty="0">
              <a:solidFill>
                <a:srgbClr val="FFCA2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50" y="1369219"/>
            <a:ext cx="8511682" cy="326350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RFR – Random Forest </a:t>
            </a:r>
            <a:r>
              <a:rPr lang="en-US" dirty="0" err="1" smtClean="0"/>
              <a:t>Regressor</a:t>
            </a:r>
            <a:r>
              <a:rPr lang="en-US" dirty="0"/>
              <a:t/>
            </a:r>
            <a:br>
              <a:rPr lang="en-US" dirty="0"/>
            </a:br>
            <a:r>
              <a:rPr lang="en-US" sz="1500" dirty="0">
                <a:hlinkClick r:id="rId2"/>
              </a:rPr>
              <a:t>http://</a:t>
            </a:r>
            <a:r>
              <a:rPr lang="en-US" sz="1500" dirty="0" smtClean="0">
                <a:hlinkClick r:id="rId2"/>
              </a:rPr>
              <a:t>scikit-learn.org/stable/modules/generated/sklearn.ensemble.RandomForestRegressor.html</a:t>
            </a:r>
            <a:endParaRPr lang="en-US" sz="1500" dirty="0" smtClean="0"/>
          </a:p>
          <a:p>
            <a:pPr lvl="1"/>
            <a:r>
              <a:rPr lang="en-US" sz="1200" dirty="0" smtClean="0"/>
              <a:t>max depth of tree of 30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ETR – Extra Randomized Trees </a:t>
            </a:r>
            <a:r>
              <a:rPr lang="en-US" dirty="0" err="1" smtClean="0"/>
              <a:t>Regressor</a:t>
            </a:r>
            <a:r>
              <a:rPr lang="en-US" dirty="0"/>
              <a:t/>
            </a:r>
            <a:br>
              <a:rPr lang="en-US" dirty="0"/>
            </a:br>
            <a:r>
              <a:rPr lang="en-US" sz="1500" dirty="0">
                <a:hlinkClick r:id="rId3"/>
              </a:rPr>
              <a:t>http://</a:t>
            </a:r>
            <a:r>
              <a:rPr lang="en-US" sz="1500" dirty="0" smtClean="0">
                <a:hlinkClick r:id="rId3"/>
              </a:rPr>
              <a:t>scikit-learn.org/stable/modules/generated/sklearn.ensemble.ExtraTreesRegressor.html</a:t>
            </a:r>
            <a:endParaRPr lang="en-US" sz="1500" dirty="0" smtClean="0"/>
          </a:p>
          <a:p>
            <a:pPr lvl="1"/>
            <a:r>
              <a:rPr lang="en-US" sz="1200" dirty="0"/>
              <a:t>m</a:t>
            </a:r>
            <a:r>
              <a:rPr lang="en-US" sz="1200" dirty="0" smtClean="0"/>
              <a:t>ax depth of tree of 25</a:t>
            </a:r>
          </a:p>
          <a:p>
            <a:pPr lvl="1"/>
            <a:r>
              <a:rPr lang="en-US" sz="1200" dirty="0" smtClean="0"/>
              <a:t>number of extra trees 50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KNR – K Nearest Neighbors </a:t>
            </a:r>
            <a:r>
              <a:rPr lang="en-US" dirty="0" err="1" smtClean="0"/>
              <a:t>Regressor</a:t>
            </a:r>
            <a:r>
              <a:rPr lang="en-US" dirty="0"/>
              <a:t/>
            </a:r>
            <a:br>
              <a:rPr lang="en-US" dirty="0"/>
            </a:br>
            <a:r>
              <a:rPr lang="en-US" sz="1500" dirty="0">
                <a:hlinkClick r:id="rId4"/>
              </a:rPr>
              <a:t>http://</a:t>
            </a:r>
            <a:r>
              <a:rPr lang="en-US" sz="1500" dirty="0" smtClean="0">
                <a:hlinkClick r:id="rId4"/>
              </a:rPr>
              <a:t>scikit-learn.org/stable/modules/generated/sklearn.neighbors.KNeighborsRegressor.html</a:t>
            </a:r>
            <a:endParaRPr lang="en-US" sz="1500" dirty="0" smtClean="0"/>
          </a:p>
          <a:p>
            <a:pPr lvl="1"/>
            <a:r>
              <a:rPr lang="en-US" sz="1200" dirty="0"/>
              <a:t>quantile transformer on input </a:t>
            </a:r>
            <a:r>
              <a:rPr lang="en-US" sz="1200" dirty="0" smtClean="0"/>
              <a:t>features</a:t>
            </a:r>
          </a:p>
          <a:p>
            <a:endParaRPr lang="en-US" sz="1500" dirty="0"/>
          </a:p>
          <a:p>
            <a:r>
              <a:rPr lang="en-US" dirty="0"/>
              <a:t>LNR – Linear Regression</a:t>
            </a:r>
            <a:br>
              <a:rPr lang="en-US" dirty="0"/>
            </a:br>
            <a:r>
              <a:rPr lang="en-US" sz="1400" dirty="0">
                <a:hlinkClick r:id="rId5"/>
              </a:rPr>
              <a:t>http://scikit-learn.org/stable/modules/generated/sklearn.linear_model.LinearRegression.html</a:t>
            </a:r>
            <a:endParaRPr lang="en-US" sz="1400" dirty="0"/>
          </a:p>
          <a:p>
            <a:pPr lvl="1"/>
            <a:r>
              <a:rPr lang="en-US" sz="1100" dirty="0"/>
              <a:t>polynomial expansion of input features with a degree of 4</a:t>
            </a:r>
          </a:p>
          <a:p>
            <a:pPr lvl="1"/>
            <a:r>
              <a:rPr lang="en-US" sz="1100" dirty="0"/>
              <a:t>quantile transformer on input </a:t>
            </a:r>
            <a:r>
              <a:rPr lang="en-US" sz="1100" dirty="0" smtClean="0"/>
              <a:t>features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11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5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Regression metrics – </a:t>
            </a:r>
            <a:r>
              <a:rPr lang="en-US" sz="3600" b="1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sz="3600" b="1" baseline="30000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solidFill>
                <a:srgbClr val="FFCA2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937" y="1917806"/>
            <a:ext cx="3293638" cy="26281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50" y="1369219"/>
            <a:ext cx="8511682" cy="326350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A29"/>
                </a:solidFill>
              </a:rPr>
              <a:t>R</a:t>
            </a:r>
            <a:r>
              <a:rPr lang="en-US" baseline="30000" dirty="0">
                <a:solidFill>
                  <a:srgbClr val="FFCA29"/>
                </a:solidFill>
              </a:rPr>
              <a:t>2</a:t>
            </a:r>
            <a:r>
              <a:rPr lang="en-US" dirty="0"/>
              <a:t> – coefficient of determination score (goodness of fit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used </a:t>
            </a: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 smtClean="0"/>
              <a:t> by default…</a:t>
            </a:r>
          </a:p>
          <a:p>
            <a:pPr lvl="1"/>
            <a:r>
              <a:rPr lang="en-US" dirty="0" smtClean="0"/>
              <a:t>But its actually not a good indicator </a:t>
            </a:r>
            <a:r>
              <a:rPr lang="en-US" dirty="0"/>
              <a:t>for non-linear</a:t>
            </a:r>
            <a:br>
              <a:rPr lang="en-US" dirty="0"/>
            </a:br>
            <a:r>
              <a:rPr lang="en-US" sz="1100" dirty="0">
                <a:hlinkClick r:id="rId4"/>
              </a:rPr>
              <a:t>http://</a:t>
            </a:r>
            <a:r>
              <a:rPr lang="en-US" sz="1100" dirty="0" smtClean="0">
                <a:hlinkClick r:id="rId4"/>
              </a:rPr>
              <a:t>statisticsbyjim.com/regression/r-squared-invalid-nonlinear-regression</a:t>
            </a:r>
            <a:endParaRPr lang="en-US" sz="1100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LNR </a:t>
            </a:r>
            <a:r>
              <a:rPr lang="en-US" dirty="0"/>
              <a:t>(linear) </a:t>
            </a:r>
            <a:endParaRPr lang="en-US" dirty="0" smtClean="0"/>
          </a:p>
          <a:p>
            <a:pPr lvl="1"/>
            <a:r>
              <a:rPr lang="en-US" dirty="0" smtClean="0"/>
              <a:t>RFR</a:t>
            </a:r>
            <a:r>
              <a:rPr lang="en-US" dirty="0"/>
              <a:t>, ETR, KNR (non-linear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33"/>
          <a:stretch/>
        </p:blipFill>
        <p:spPr>
          <a:xfrm>
            <a:off x="8464982" y="4880225"/>
            <a:ext cx="527774" cy="263275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12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9" y="1843810"/>
            <a:ext cx="2408983" cy="663809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7320337" y="1719584"/>
            <a:ext cx="1823664" cy="194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 smtClean="0"/>
              <a:t>scott.fortmann-roe.com</a:t>
            </a:r>
            <a:endParaRPr lang="en-US" sz="1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11530" y="3685318"/>
            <a:ext cx="4859981" cy="34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err="1"/>
              <a:t>Spiess</a:t>
            </a:r>
            <a:r>
              <a:rPr lang="en-US" sz="1000" dirty="0"/>
              <a:t>, Andrej-Nikolai, Natalie </a:t>
            </a:r>
            <a:r>
              <a:rPr lang="en-US" sz="1000" dirty="0" err="1"/>
              <a:t>Neumeyer</a:t>
            </a:r>
            <a:r>
              <a:rPr lang="en-US" sz="1000" dirty="0"/>
              <a:t>. An evaluation of R2 as an inadequate measure for nonlinear models in pharmacological and biochemical research: a Monte Carlo approach. BMC Pharmacology. 2010; 10: 6.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15" y="1807497"/>
            <a:ext cx="4107678" cy="27384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58" y="1807497"/>
            <a:ext cx="4105830" cy="273722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3506161" y="4567912"/>
            <a:ext cx="1823664" cy="194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 smtClean="0"/>
              <a:t>statisticsbyjim.com (Jim Frost)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35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10" y="2727158"/>
            <a:ext cx="2770681" cy="2123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Regression metrics – </a:t>
            </a:r>
            <a:r>
              <a:rPr lang="en-US" sz="3600" b="1" dirty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sz="3600" b="1" baseline="30000" dirty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endParaRPr lang="en-US" dirty="0">
              <a:solidFill>
                <a:srgbClr val="FFCA2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9" b="-1"/>
          <a:stretch/>
        </p:blipFill>
        <p:spPr>
          <a:xfrm>
            <a:off x="8464982" y="4427035"/>
            <a:ext cx="527774" cy="716466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13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0" y="1090002"/>
            <a:ext cx="1911023" cy="19124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26" y="2720367"/>
            <a:ext cx="2663380" cy="2130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07" y="1046805"/>
            <a:ext cx="1998828" cy="1998828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2337889" y="1854648"/>
            <a:ext cx="1709178" cy="367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clear skies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more linear</a:t>
            </a:r>
            <a:br>
              <a:rPr lang="en-US" sz="1400" dirty="0" smtClean="0"/>
            </a:br>
            <a:r>
              <a:rPr lang="en-US" sz="1400" dirty="0" smtClean="0"/>
              <a:t>in coefficients</a:t>
            </a:r>
            <a:endParaRPr lang="en-US" sz="1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482151" y="1854647"/>
            <a:ext cx="1543335" cy="367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scattered skies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less linear</a:t>
            </a:r>
            <a:br>
              <a:rPr lang="en-US" sz="1400" dirty="0" smtClean="0"/>
            </a:br>
            <a:r>
              <a:rPr lang="en-US" sz="1400" dirty="0" smtClean="0"/>
              <a:t>in coefficients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70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Regression </a:t>
            </a:r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metrics – </a:t>
            </a:r>
            <a:r>
              <a:rPr lang="en-US" sz="3600" b="1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standard</a:t>
            </a:r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solidFill>
                <a:srgbClr val="FFCA2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50" y="1369219"/>
            <a:ext cx="8511682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A29"/>
                </a:solidFill>
              </a:rPr>
              <a:t>RMSD</a:t>
            </a:r>
            <a:r>
              <a:rPr lang="en-US" dirty="0" smtClean="0"/>
              <a:t> – root mean squared (weight points further from mean)</a:t>
            </a:r>
          </a:p>
          <a:p>
            <a:pPr lvl="1"/>
            <a:endParaRPr lang="en-US" dirty="0" smtClean="0"/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MBD – mean bias (positive/negative)</a:t>
            </a:r>
          </a:p>
          <a:p>
            <a:r>
              <a:rPr lang="en-US" dirty="0" smtClean="0"/>
              <a:t>MAD – mean absolute (abs average)</a:t>
            </a:r>
          </a:p>
          <a:p>
            <a:r>
              <a:rPr lang="en-US" dirty="0"/>
              <a:t>Ratio – </a:t>
            </a:r>
            <a:r>
              <a:rPr lang="en-US" dirty="0" smtClean="0"/>
              <a:t>actual/predicted (or vice versa)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33"/>
          <a:stretch/>
        </p:blipFill>
        <p:spPr>
          <a:xfrm>
            <a:off x="8464982" y="4880225"/>
            <a:ext cx="527774" cy="263275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14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4" b="3660"/>
          <a:stretch/>
        </p:blipFill>
        <p:spPr>
          <a:xfrm>
            <a:off x="938482" y="1853549"/>
            <a:ext cx="2265760" cy="640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34" y="2483690"/>
            <a:ext cx="3091722" cy="2310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34" y="1623511"/>
            <a:ext cx="2961170" cy="2420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34" y="1014714"/>
            <a:ext cx="2961170" cy="23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2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54" y="2932868"/>
            <a:ext cx="2392888" cy="1834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Regression </a:t>
            </a:r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metrics – </a:t>
            </a:r>
            <a:r>
              <a:rPr lang="en-US" sz="3600" b="1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plotting</a:t>
            </a:r>
            <a:endParaRPr lang="en-US" dirty="0">
              <a:solidFill>
                <a:srgbClr val="FFCA2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15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0" y="904126"/>
            <a:ext cx="3967720" cy="39706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86" y="1051321"/>
            <a:ext cx="2392887" cy="18340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86" y="2930872"/>
            <a:ext cx="2395492" cy="18360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54" y="1051322"/>
            <a:ext cx="2392888" cy="18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0" y="1152312"/>
            <a:ext cx="7961608" cy="3556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255"/>
            <a:ext cx="9144000" cy="3778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Regression </a:t>
            </a:r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metrics – </a:t>
            </a:r>
            <a:r>
              <a:rPr lang="en-US" sz="3600" b="1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plotting</a:t>
            </a:r>
            <a:endParaRPr lang="en-US" dirty="0">
              <a:solidFill>
                <a:srgbClr val="FFCA2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16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Results – </a:t>
            </a:r>
            <a:r>
              <a:rPr lang="en-US" sz="3600" b="1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models by sky cover</a:t>
            </a:r>
            <a:endParaRPr lang="en-US" dirty="0">
              <a:solidFill>
                <a:srgbClr val="FFCA2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17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96" y="1048073"/>
            <a:ext cx="5142214" cy="1792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9" y="2853156"/>
            <a:ext cx="2676881" cy="199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703" y="2853155"/>
            <a:ext cx="2676882" cy="1995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69" y="2853156"/>
            <a:ext cx="2676881" cy="199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Future / 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50" y="1369219"/>
            <a:ext cx="8511682" cy="3263504"/>
          </a:xfrm>
        </p:spPr>
        <p:txBody>
          <a:bodyPr/>
          <a:lstStyle/>
          <a:p>
            <a:r>
              <a:rPr lang="en-US" dirty="0" smtClean="0"/>
              <a:t>HDR</a:t>
            </a:r>
            <a:endParaRPr lang="en-US" dirty="0"/>
          </a:p>
          <a:p>
            <a:r>
              <a:rPr lang="en-US" dirty="0" smtClean="0"/>
              <a:t>Color models</a:t>
            </a:r>
          </a:p>
          <a:p>
            <a:r>
              <a:rPr lang="en-US" dirty="0" smtClean="0"/>
              <a:t>GOES satellite data</a:t>
            </a:r>
          </a:p>
          <a:p>
            <a:r>
              <a:rPr lang="en-US" dirty="0" smtClean="0"/>
              <a:t>Additional ML techniques</a:t>
            </a:r>
          </a:p>
          <a:p>
            <a:pPr lvl="1"/>
            <a:r>
              <a:rPr lang="en-US" dirty="0" smtClean="0"/>
              <a:t>ANN / deep-learning</a:t>
            </a:r>
          </a:p>
          <a:p>
            <a:pPr lvl="1"/>
            <a:r>
              <a:rPr lang="en-US" dirty="0" smtClean="0"/>
              <a:t>MCMC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Deploy cyber-physical monitoring system</a:t>
            </a:r>
          </a:p>
          <a:p>
            <a:r>
              <a:rPr lang="en-US" dirty="0" smtClean="0"/>
              <a:t>Validation with other datasets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18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24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0693" y="761999"/>
            <a:ext cx="4182098" cy="2008909"/>
          </a:xfrm>
        </p:spPr>
        <p:txBody>
          <a:bodyPr anchor="ctr">
            <a:noAutofit/>
          </a:bodyPr>
          <a:lstStyle/>
          <a:p>
            <a:pPr algn="r"/>
            <a:r>
              <a:rPr lang="en-US" sz="2700" b="1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  <a:endParaRPr lang="en-US" sz="1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10693" y="3031746"/>
            <a:ext cx="4182098" cy="1002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pPr algn="r"/>
            <a:r>
              <a:rPr lang="en-US" sz="1800" b="1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Joseph Del Rocco</a:t>
            </a:r>
          </a:p>
          <a:p>
            <a:pPr algn="r"/>
            <a:r>
              <a:rPr lang="en-US" sz="1800" b="1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jdelrocco@ist.ucf.edu</a:t>
            </a:r>
            <a:endParaRPr lang="en-US" sz="1800" b="1" dirty="0">
              <a:solidFill>
                <a:srgbClr val="FFCA2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4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4"/>
          <a:stretch/>
        </p:blipFill>
        <p:spPr>
          <a:xfrm>
            <a:off x="556132" y="3566636"/>
            <a:ext cx="1394248" cy="1155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8106156" cy="99417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The 30,000m view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3"/>
          <a:stretch/>
        </p:blipFill>
        <p:spPr>
          <a:xfrm>
            <a:off x="8464982" y="4878805"/>
            <a:ext cx="527774" cy="264695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2</a:t>
            </a:fld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32" y="1576434"/>
            <a:ext cx="704962" cy="7049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79" y="4138975"/>
            <a:ext cx="1573493" cy="60888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447915" y="1329593"/>
            <a:ext cx="2554192" cy="3478074"/>
            <a:chOff x="287700" y="1329592"/>
            <a:chExt cx="2554192" cy="34780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00" y="4106461"/>
              <a:ext cx="701205" cy="7012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4" y="4097521"/>
              <a:ext cx="1787747" cy="69178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50" y="1330095"/>
              <a:ext cx="687455" cy="6874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8" y="1329592"/>
              <a:ext cx="1806984" cy="69923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50" y="2718278"/>
              <a:ext cx="687455" cy="6874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73" y="2722512"/>
              <a:ext cx="1805219" cy="69854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51" y="3404467"/>
              <a:ext cx="693054" cy="6930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05" y="3405733"/>
              <a:ext cx="1787747" cy="69178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77" y="2017550"/>
              <a:ext cx="717405" cy="71740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914" y="2031408"/>
              <a:ext cx="1785978" cy="691104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79" y="2701848"/>
            <a:ext cx="1536026" cy="1253398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2513914" y="917383"/>
            <a:ext cx="4247765" cy="48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cleanup + model training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rot="5400000">
            <a:off x="6961108" y="2751450"/>
            <a:ext cx="3382000" cy="542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prediction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5358241" y="3344104"/>
            <a:ext cx="1098396" cy="968062"/>
            <a:chOff x="3700672" y="2520650"/>
            <a:chExt cx="1344060" cy="118457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040" y="2520650"/>
              <a:ext cx="904975" cy="904975"/>
            </a:xfrm>
            <a:prstGeom prst="rect">
              <a:avLst/>
            </a:prstGeom>
          </p:spPr>
        </p:pic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3700672" y="3393568"/>
              <a:ext cx="1344060" cy="3116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smtClean="0">
                  <a:latin typeface="+mn-lt"/>
                </a:rPr>
                <a:t>ML code</a:t>
              </a:r>
              <a:endParaRPr lang="en-US" sz="1800" dirty="0">
                <a:latin typeface="+mn-lt"/>
              </a:endParaRPr>
            </a:p>
          </p:txBody>
        </p:sp>
      </p:grpSp>
      <p:sp>
        <p:nvSpPr>
          <p:cNvPr id="28" name="Right Arrow 27"/>
          <p:cNvSpPr/>
          <p:nvPr/>
        </p:nvSpPr>
        <p:spPr>
          <a:xfrm rot="5400000">
            <a:off x="7503694" y="2349784"/>
            <a:ext cx="225038" cy="206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5400000">
            <a:off x="7503694" y="4138813"/>
            <a:ext cx="225038" cy="206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>
            <a:off x="5093620" y="1742198"/>
            <a:ext cx="225038" cy="206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6386477" y="3660227"/>
            <a:ext cx="225038" cy="206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7" y="1362765"/>
            <a:ext cx="1693764" cy="1487007"/>
          </a:xfrm>
          <a:prstGeom prst="rect">
            <a:avLst/>
          </a:prstGeom>
        </p:spPr>
      </p:pic>
      <p:sp>
        <p:nvSpPr>
          <p:cNvPr id="35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2" y="2931334"/>
            <a:ext cx="757925" cy="818618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>
            <a:off x="257127" y="917382"/>
            <a:ext cx="2092536" cy="48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capture</a:t>
            </a:r>
            <a:endParaRPr lang="en-US" dirty="0"/>
          </a:p>
        </p:txBody>
      </p:sp>
      <p:sp>
        <p:nvSpPr>
          <p:cNvPr id="39" name="Left Brace 38"/>
          <p:cNvSpPr/>
          <p:nvPr/>
        </p:nvSpPr>
        <p:spPr>
          <a:xfrm rot="10800000">
            <a:off x="2039065" y="1452590"/>
            <a:ext cx="219660" cy="3295263"/>
          </a:xfrm>
          <a:prstGeom prst="leftBrace">
            <a:avLst>
              <a:gd name="adj1" fmla="val 8333"/>
              <a:gd name="adj2" fmla="val 51095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74" y="1488697"/>
            <a:ext cx="922200" cy="8189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74" y="2622258"/>
            <a:ext cx="923162" cy="13884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793" y="2763219"/>
            <a:ext cx="923162" cy="1388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74" y="2904180"/>
            <a:ext cx="923162" cy="138847"/>
          </a:xfrm>
          <a:prstGeom prst="rect">
            <a:avLst/>
          </a:prstGeom>
        </p:spPr>
      </p:pic>
      <p:sp>
        <p:nvSpPr>
          <p:cNvPr id="43" name="Right Arrow 42"/>
          <p:cNvSpPr/>
          <p:nvPr/>
        </p:nvSpPr>
        <p:spPr>
          <a:xfrm rot="5400000">
            <a:off x="5770336" y="2349784"/>
            <a:ext cx="225038" cy="206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5400000">
            <a:off x="5770336" y="3128241"/>
            <a:ext cx="225038" cy="206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8" grpId="0" animBg="1"/>
      <p:bldP spid="39" grpId="0" animBg="1"/>
      <p:bldP spid="43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photos.tradeholding.com/attach/hash61/92733/ua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87" t="46606" r="17450" b="2817"/>
          <a:stretch/>
        </p:blipFill>
        <p:spPr bwMode="auto">
          <a:xfrm>
            <a:off x="5572714" y="1143000"/>
            <a:ext cx="1722166" cy="18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4" t="-3351" r="54073" b="32803"/>
          <a:stretch/>
        </p:blipFill>
        <p:spPr>
          <a:xfrm>
            <a:off x="7318515" y="2934271"/>
            <a:ext cx="1740223" cy="19252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6377" r="53134" b="38363"/>
          <a:stretch/>
        </p:blipFill>
        <p:spPr>
          <a:xfrm>
            <a:off x="5572714" y="3023616"/>
            <a:ext cx="1724983" cy="1837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8106156" cy="99417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Motivation</a:t>
            </a:r>
            <a:endParaRPr lang="en-US" sz="3600" dirty="0">
              <a:solidFill>
                <a:srgbClr val="FFCA2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50" y="1369219"/>
            <a:ext cx="8511682" cy="3263504"/>
          </a:xfrm>
        </p:spPr>
        <p:txBody>
          <a:bodyPr/>
          <a:lstStyle/>
          <a:p>
            <a:r>
              <a:rPr lang="en-US" dirty="0" smtClean="0"/>
              <a:t>Building performance</a:t>
            </a:r>
          </a:p>
          <a:p>
            <a:pPr lvl="1"/>
            <a:r>
              <a:rPr lang="en-US" dirty="0" smtClean="0"/>
              <a:t>Buildings consume 47% US energy (72% w/ </a:t>
            </a:r>
            <a:r>
              <a:rPr lang="en-US" dirty="0" err="1" smtClean="0"/>
              <a:t>mfg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Simulations </a:t>
            </a:r>
            <a:r>
              <a:rPr lang="en-US" dirty="0"/>
              <a:t>(BEFORE construction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Many buildings coming in India and China</a:t>
            </a:r>
          </a:p>
          <a:p>
            <a:pPr lvl="1"/>
            <a:r>
              <a:rPr lang="en-US" dirty="0"/>
              <a:t>Spectral radiance for radiative </a:t>
            </a:r>
            <a:r>
              <a:rPr lang="en-US" dirty="0" smtClean="0"/>
              <a:t>transfer</a:t>
            </a:r>
          </a:p>
          <a:p>
            <a:r>
              <a:rPr lang="en-US" dirty="0" smtClean="0"/>
              <a:t>Whole sky</a:t>
            </a:r>
          </a:p>
          <a:p>
            <a:pPr lvl="1"/>
            <a:r>
              <a:rPr lang="en-US" dirty="0" smtClean="0"/>
              <a:t>Not just zenith down-welling radiance</a:t>
            </a:r>
          </a:p>
          <a:p>
            <a:pPr lvl="1"/>
            <a:r>
              <a:rPr lang="en-US" dirty="0" smtClean="0"/>
              <a:t>Occlusion</a:t>
            </a:r>
          </a:p>
          <a:p>
            <a:r>
              <a:rPr lang="en-US" dirty="0" smtClean="0"/>
              <a:t>Light transport, PBRT</a:t>
            </a:r>
          </a:p>
          <a:p>
            <a:pPr lvl="1"/>
            <a:r>
              <a:rPr lang="en-US" dirty="0" smtClean="0"/>
              <a:t>Wavelength dependent scattering, absorption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38"/>
          <a:stretch/>
        </p:blipFill>
        <p:spPr>
          <a:xfrm>
            <a:off x="8464982" y="4871720"/>
            <a:ext cx="527774" cy="271780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3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572714" y="4657229"/>
            <a:ext cx="1471932" cy="194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dirty="0" smtClean="0"/>
              <a:t>mitsuba-renderer.org</a:t>
            </a:r>
            <a:endParaRPr lang="en-US" sz="1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9" t="13572" r="29212" b="29979"/>
          <a:stretch/>
        </p:blipFill>
        <p:spPr>
          <a:xfrm>
            <a:off x="7320280" y="1143000"/>
            <a:ext cx="1738458" cy="185182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7318345" y="1124078"/>
            <a:ext cx="1782799" cy="194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pPr algn="r"/>
            <a:r>
              <a:rPr lang="en-US" sz="800" dirty="0">
                <a:latin typeface="Helvetica" charset="0"/>
                <a:ea typeface="Helvetica" charset="0"/>
                <a:cs typeface="Helvetica" charset="0"/>
              </a:rPr>
              <a:t>Schumann, L., &amp; Greenberg, D. P. </a:t>
            </a:r>
          </a:p>
        </p:txBody>
      </p:sp>
    </p:spTree>
    <p:extLst>
      <p:ext uri="{BB962C8B-B14F-4D97-AF65-F5344CB8AC3E}">
        <p14:creationId xmlns:p14="http://schemas.microsoft.com/office/powerpoint/2010/main" val="234924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19" y="2939677"/>
            <a:ext cx="5910327" cy="1913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 smtClean="0">
                <a:latin typeface="Helvetica" charset="0"/>
                <a:cs typeface="Helvetica" charset="0"/>
              </a:rPr>
              <a:t>Data capture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50" y="1228504"/>
            <a:ext cx="8511682" cy="510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i="1" dirty="0"/>
              <a:t>Kider Jr, J. T., Knowlton, D., </a:t>
            </a:r>
            <a:r>
              <a:rPr lang="en-US" sz="1400" i="1" dirty="0" err="1"/>
              <a:t>Newlin</a:t>
            </a:r>
            <a:r>
              <a:rPr lang="en-US" sz="1400" i="1" dirty="0"/>
              <a:t>, J., Li, Y. K., and Greenberg, D. P., </a:t>
            </a:r>
            <a:r>
              <a:rPr lang="en-US" sz="1400" i="1" dirty="0" smtClean="0"/>
              <a:t>“A </a:t>
            </a:r>
            <a:r>
              <a:rPr lang="en-US" sz="1400" i="1" dirty="0"/>
              <a:t>framework for the experimental comparison of solar and </a:t>
            </a:r>
            <a:r>
              <a:rPr lang="en-US" sz="1400" i="1" dirty="0" err="1"/>
              <a:t>skydome</a:t>
            </a:r>
            <a:r>
              <a:rPr lang="en-US" sz="1400" i="1" dirty="0"/>
              <a:t> illumination</a:t>
            </a:r>
            <a:r>
              <a:rPr lang="en-US" sz="1400" i="1" dirty="0" smtClean="0"/>
              <a:t>,” </a:t>
            </a:r>
            <a:r>
              <a:rPr lang="en-US" sz="1400" i="1" dirty="0"/>
              <a:t>ACM Transactions on Graphics (TOG) 33(6), 180 (2014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5"/>
          <a:stretch/>
        </p:blipFill>
        <p:spPr>
          <a:xfrm>
            <a:off x="8464982" y="4881880"/>
            <a:ext cx="527774" cy="261620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4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1450" y="1814926"/>
            <a:ext cx="8511682" cy="265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ASD </a:t>
            </a:r>
            <a:r>
              <a:rPr lang="en-US" dirty="0" err="1"/>
              <a:t>FieldSpec</a:t>
            </a:r>
            <a:r>
              <a:rPr lang="en-US" dirty="0"/>
              <a:t> Pro </a:t>
            </a:r>
            <a:r>
              <a:rPr lang="en-US" dirty="0" err="1"/>
              <a:t>spectroradiometer</a:t>
            </a:r>
            <a:r>
              <a:rPr lang="en-US" dirty="0"/>
              <a:t> (350nm – 2500nm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Apogee </a:t>
            </a:r>
            <a:r>
              <a:rPr lang="en-US" dirty="0" err="1" smtClean="0"/>
              <a:t>pyranometer</a:t>
            </a:r>
            <a:endParaRPr lang="en-US" dirty="0" smtClean="0"/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Canon </a:t>
            </a:r>
            <a:r>
              <a:rPr lang="en-US" dirty="0"/>
              <a:t>5D w/ Sigma 8mm circular fish-eye lens </a:t>
            </a:r>
            <a:endParaRPr lang="en-US" dirty="0" smtClean="0"/>
          </a:p>
          <a:p>
            <a:pPr lvl="2"/>
            <a:r>
              <a:rPr lang="en-US" dirty="0" smtClean="0"/>
              <a:t>4368 x 2912</a:t>
            </a:r>
          </a:p>
          <a:p>
            <a:pPr lvl="2"/>
            <a:r>
              <a:rPr lang="en-US" dirty="0" smtClean="0"/>
              <a:t>CR2 </a:t>
            </a:r>
            <a:r>
              <a:rPr lang="en-US" dirty="0"/>
              <a:t>and JPG</a:t>
            </a:r>
            <a:endParaRPr lang="en-US" dirty="0" smtClean="0"/>
          </a:p>
          <a:p>
            <a:r>
              <a:rPr lang="en-US" dirty="0" smtClean="0"/>
              <a:t>Arduino w/ Java</a:t>
            </a:r>
          </a:p>
          <a:p>
            <a:r>
              <a:rPr lang="en-US" dirty="0" smtClean="0"/>
              <a:t>Compass</a:t>
            </a:r>
          </a:p>
        </p:txBody>
      </p:sp>
    </p:spTree>
    <p:extLst>
      <p:ext uri="{BB962C8B-B14F-4D97-AF65-F5344CB8AC3E}">
        <p14:creationId xmlns:p14="http://schemas.microsoft.com/office/powerpoint/2010/main" val="154986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6" y="1144259"/>
            <a:ext cx="5442559" cy="2248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 smtClean="0">
                <a:latin typeface="Helvetica" charset="0"/>
                <a:cs typeface="Helvetica" charset="0"/>
              </a:rPr>
              <a:t>Data capture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5"/>
          <a:stretch/>
        </p:blipFill>
        <p:spPr>
          <a:xfrm>
            <a:off x="8464982" y="4881880"/>
            <a:ext cx="527774" cy="261620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5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1450" y="3484879"/>
            <a:ext cx="8511682" cy="1102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(11/06/2012 </a:t>
            </a:r>
            <a:r>
              <a:rPr lang="en-US" dirty="0"/>
              <a:t>– </a:t>
            </a:r>
            <a:r>
              <a:rPr lang="en-US" dirty="0" smtClean="0"/>
              <a:t>09/26/2013) 453 captures (used)</a:t>
            </a:r>
          </a:p>
          <a:p>
            <a:pPr lvl="1"/>
            <a:r>
              <a:rPr lang="en-US" dirty="0" smtClean="0"/>
              <a:t>36693 samples total (453 x 81)</a:t>
            </a:r>
          </a:p>
          <a:p>
            <a:pPr lvl="1"/>
            <a:r>
              <a:rPr lang="en-US" dirty="0" smtClean="0"/>
              <a:t>22996 in final exported dataset w</a:t>
            </a:r>
            <a:r>
              <a:rPr lang="en-US" dirty="0"/>
              <a:t>/ 20° </a:t>
            </a:r>
            <a:r>
              <a:rPr lang="en-US" dirty="0" smtClean="0"/>
              <a:t>circumsolar avoidance</a:t>
            </a:r>
          </a:p>
          <a:p>
            <a:pPr lvl="1"/>
            <a:r>
              <a:rPr lang="en-US" dirty="0" smtClean="0"/>
              <a:t>Initially exported: timestamp, RGB (single pixel) and radiance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4"/>
          <a:stretch/>
        </p:blipFill>
        <p:spPr>
          <a:xfrm>
            <a:off x="6048713" y="1144259"/>
            <a:ext cx="2592367" cy="21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3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8523136" cy="99417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Helvetica" charset="0"/>
                <a:cs typeface="Helvetica" charset="0"/>
              </a:rPr>
              <a:t>Data capture in the wild is prone to bugs…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6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16" y="1173673"/>
            <a:ext cx="3528967" cy="352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3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05" y="1099224"/>
            <a:ext cx="4027497" cy="3728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 err="1" smtClean="0">
                <a:latin typeface="Helvetica" charset="0"/>
                <a:cs typeface="Helvetica" charset="0"/>
              </a:rPr>
              <a:t>SkyDataViewer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7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3" y="1099224"/>
            <a:ext cx="4198886" cy="37285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82" y="122748"/>
            <a:ext cx="1051599" cy="7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78" y="64351"/>
            <a:ext cx="4905022" cy="274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Machine Learning framework</a:t>
            </a:r>
            <a:endParaRPr lang="en-US" dirty="0">
              <a:solidFill>
                <a:srgbClr val="FFCA2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50" y="1369219"/>
            <a:ext cx="4959172" cy="3263504"/>
          </a:xfrm>
        </p:spPr>
        <p:txBody>
          <a:bodyPr/>
          <a:lstStyle/>
          <a:p>
            <a:r>
              <a:rPr lang="en-US" dirty="0" smtClean="0"/>
              <a:t>Python + </a:t>
            </a:r>
            <a:r>
              <a:rPr lang="en-US" dirty="0" err="1" smtClean="0"/>
              <a:t>scikit</a:t>
            </a:r>
            <a:r>
              <a:rPr lang="en-US" dirty="0" smtClean="0"/>
              <a:t>-learn (+ </a:t>
            </a:r>
            <a:r>
              <a:rPr lang="en-US" dirty="0" err="1" smtClean="0"/>
              <a:t>SciPy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PyQt5 for </a:t>
            </a:r>
            <a:r>
              <a:rPr lang="en-US" dirty="0" err="1" smtClean="0"/>
              <a:t>SkyDataViewer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9"/>
          <a:stretch/>
        </p:blipFill>
        <p:spPr>
          <a:xfrm>
            <a:off x="8464982" y="4871156"/>
            <a:ext cx="527774" cy="272344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8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2" y="3958602"/>
            <a:ext cx="1051599" cy="771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78" y="2277921"/>
            <a:ext cx="4905021" cy="2577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2" y="1769094"/>
            <a:ext cx="4898779" cy="165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76" y="65673"/>
            <a:ext cx="1706477" cy="1142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0" y="273845"/>
            <a:ext cx="7886700" cy="994172"/>
          </a:xfrm>
        </p:spPr>
        <p:txBody>
          <a:bodyPr/>
          <a:lstStyle/>
          <a:p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Machine learning – </a:t>
            </a:r>
            <a:r>
              <a:rPr lang="en-US" sz="3600" b="1" dirty="0" smtClean="0">
                <a:solidFill>
                  <a:srgbClr val="FFCA29"/>
                </a:solidFill>
                <a:latin typeface="Helvetica" charset="0"/>
                <a:ea typeface="Helvetica" charset="0"/>
                <a:cs typeface="Helvetica" charset="0"/>
              </a:rPr>
              <a:t>OVERLOAD!</a:t>
            </a:r>
            <a:endParaRPr lang="en-US" dirty="0">
              <a:solidFill>
                <a:srgbClr val="FFCA2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450" y="1369219"/>
            <a:ext cx="8511682" cy="3263504"/>
          </a:xfrm>
        </p:spPr>
        <p:txBody>
          <a:bodyPr>
            <a:normAutofit/>
          </a:bodyPr>
          <a:lstStyle/>
          <a:p>
            <a:r>
              <a:rPr lang="en-US" dirty="0" smtClean="0"/>
              <a:t>ML – a </a:t>
            </a:r>
            <a:r>
              <a:rPr lang="en-US" dirty="0"/>
              <a:t>cripplingly heavy </a:t>
            </a:r>
            <a:r>
              <a:rPr lang="en-US" dirty="0" smtClean="0"/>
              <a:t>toolbox!</a:t>
            </a:r>
          </a:p>
          <a:p>
            <a:pPr lvl="1"/>
            <a:r>
              <a:rPr lang="en-US" dirty="0" smtClean="0"/>
              <a:t>Many algorithms / approaches per type of problem</a:t>
            </a:r>
          </a:p>
          <a:p>
            <a:pPr lvl="1"/>
            <a:r>
              <a:rPr lang="en-US" dirty="0" smtClean="0"/>
              <a:t>Many parameters and </a:t>
            </a:r>
            <a:r>
              <a:rPr lang="en-US" dirty="0" err="1" smtClean="0"/>
              <a:t>hyperparameters</a:t>
            </a:r>
            <a:r>
              <a:rPr lang="en-US" dirty="0" smtClean="0"/>
              <a:t> per algorithm</a:t>
            </a:r>
          </a:p>
          <a:p>
            <a:pPr lvl="1"/>
            <a:r>
              <a:rPr lang="en-US" dirty="0" smtClean="0"/>
              <a:t>Many error metrics to choose from (your own perhaps)</a:t>
            </a:r>
          </a:p>
          <a:p>
            <a:pPr lvl="1"/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 SILVER BULLETS!</a:t>
            </a:r>
          </a:p>
          <a:p>
            <a:r>
              <a:rPr lang="en-US" dirty="0" smtClean="0"/>
              <a:t>Lots of SMEs/PhDs out there right now:</a:t>
            </a:r>
          </a:p>
          <a:p>
            <a:pPr lvl="1"/>
            <a:r>
              <a:rPr lang="en-US" dirty="0" smtClean="0"/>
              <a:t>John Langford, Andrew Ng</a:t>
            </a:r>
            <a:r>
              <a:rPr lang="en-US" dirty="0"/>
              <a:t>, </a:t>
            </a:r>
            <a:r>
              <a:rPr lang="en-US" dirty="0" err="1"/>
              <a:t>Yangqing</a:t>
            </a:r>
            <a:r>
              <a:rPr lang="en-US" dirty="0"/>
              <a:t> </a:t>
            </a:r>
            <a:r>
              <a:rPr lang="en-US" dirty="0" err="1" smtClean="0"/>
              <a:t>Jia</a:t>
            </a:r>
            <a:r>
              <a:rPr lang="en-US" dirty="0"/>
              <a:t>, Christopher </a:t>
            </a:r>
            <a:r>
              <a:rPr lang="en-US" dirty="0" err="1" smtClean="0"/>
              <a:t>Olah</a:t>
            </a:r>
            <a:r>
              <a:rPr lang="en-US" dirty="0" smtClean="0"/>
              <a:t>, </a:t>
            </a:r>
            <a:r>
              <a:rPr lang="en-US" dirty="0" err="1" smtClean="0"/>
              <a:t>Samy</a:t>
            </a:r>
            <a:r>
              <a:rPr lang="en-US" dirty="0" smtClean="0"/>
              <a:t> </a:t>
            </a:r>
            <a:r>
              <a:rPr lang="en-US" dirty="0" err="1" smtClean="0"/>
              <a:t>Bengio</a:t>
            </a:r>
            <a:r>
              <a:rPr lang="en-US" dirty="0" smtClean="0"/>
              <a:t>, Tom Mitchell, Michael </a:t>
            </a:r>
            <a:r>
              <a:rPr lang="en-US" dirty="0" err="1" smtClean="0"/>
              <a:t>Auli</a:t>
            </a:r>
            <a:r>
              <a:rPr lang="en-US" dirty="0" smtClean="0"/>
              <a:t>, Scott </a:t>
            </a:r>
            <a:r>
              <a:rPr lang="en-US" dirty="0" err="1" smtClean="0"/>
              <a:t>Fortmann</a:t>
            </a:r>
            <a:r>
              <a:rPr lang="en-US" dirty="0" smtClean="0"/>
              <a:t>-Roe, Jason Brownlee, Jim Frost...</a:t>
            </a:r>
          </a:p>
          <a:p>
            <a:r>
              <a:rPr lang="en-US" dirty="0" smtClean="0"/>
              <a:t>Great avenue for a real-time estimation, vs. say…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84057"/>
            <a:ext cx="9144000" cy="259443"/>
          </a:xfrm>
          <a:prstGeom prst="rect">
            <a:avLst/>
          </a:prstGeom>
          <a:solidFill>
            <a:srgbClr val="FFCA29"/>
          </a:solidFill>
        </p:spPr>
        <p:txBody>
          <a:bodyPr wrap="square" rtlCol="0">
            <a:noAutofit/>
          </a:bodyPr>
          <a:lstStyle/>
          <a:p>
            <a:endParaRPr lang="en-US" sz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82" y="4431323"/>
            <a:ext cx="527774" cy="712177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7724" y="4907044"/>
            <a:ext cx="1914368" cy="204692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8/19/2018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968694" y="4909613"/>
            <a:ext cx="438912" cy="210906"/>
          </a:xfrm>
        </p:spPr>
        <p:txBody>
          <a:bodyPr anchor="ctr"/>
          <a:lstStyle/>
          <a:p>
            <a:pPr algn="r"/>
            <a:fld id="{D0B5CDF8-54D5-6043-A52E-76818AC5EAB8}" type="slidenum">
              <a:rPr lang="en-US" sz="1000" smtClean="0">
                <a:solidFill>
                  <a:schemeClr val="bg1"/>
                </a:solidFill>
              </a:rPr>
              <a:pPr algn="r"/>
              <a:t>9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11530" y="4931557"/>
            <a:ext cx="4909025" cy="155666"/>
          </a:xfrm>
        </p:spPr>
        <p:txBody>
          <a:bodyPr anchor="ctr"/>
          <a:lstStyle/>
          <a:p>
            <a:r>
              <a:rPr lang="en-US" sz="1000" dirty="0" smtClean="0">
                <a:solidFill>
                  <a:schemeClr val="bg1"/>
                </a:solidFill>
              </a:rPr>
              <a:t>SPIE Optics and Photonics for Information Processing XII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6" y="4215320"/>
            <a:ext cx="1676231" cy="654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37" y="4374872"/>
            <a:ext cx="2148039" cy="4952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456176" y="4401993"/>
            <a:ext cx="3483040" cy="475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err="1"/>
              <a:t>Kocifaj</a:t>
            </a:r>
            <a:r>
              <a:rPr lang="en-US" sz="1000" dirty="0"/>
              <a:t>, M. (2015). Unified model of radiance patterns under arbitrary sky conditions. </a:t>
            </a:r>
            <a:r>
              <a:rPr lang="en-US" sz="1000" i="1" dirty="0"/>
              <a:t>Solar Energy</a:t>
            </a:r>
            <a:r>
              <a:rPr lang="en-US" sz="1000" dirty="0"/>
              <a:t>, </a:t>
            </a:r>
            <a:r>
              <a:rPr lang="en-US" sz="1000" i="1" dirty="0"/>
              <a:t>115</a:t>
            </a:r>
            <a:r>
              <a:rPr lang="en-US" sz="1000" dirty="0"/>
              <a:t>, 40-51.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688" y="946115"/>
            <a:ext cx="2356766" cy="39256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0" y="946105"/>
            <a:ext cx="6289860" cy="39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1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D7B9216-7398-604A-B9FD-D1480978F082}" vid="{A9DCC503-974D-6543-8D56-03BC16D15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UCF Brand-Wide Format Powerpoint</Template>
  <TotalTime>5160</TotalTime>
  <Words>833</Words>
  <Application>Microsoft Office PowerPoint</Application>
  <PresentationFormat>On-screen Show (16:9)</PresentationFormat>
  <Paragraphs>198</Paragraphs>
  <Slides>20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Helvetica</vt:lpstr>
      <vt:lpstr>Helvetica Neue</vt:lpstr>
      <vt:lpstr>Helvetica Neue Medium</vt:lpstr>
      <vt:lpstr>Office Theme</vt:lpstr>
      <vt:lpstr>PowerPoint Presentation</vt:lpstr>
      <vt:lpstr>The 30,000m view</vt:lpstr>
      <vt:lpstr>Motivation</vt:lpstr>
      <vt:lpstr>Data capture</vt:lpstr>
      <vt:lpstr>Data capture</vt:lpstr>
      <vt:lpstr>Data capture in the wild is prone to bugs…</vt:lpstr>
      <vt:lpstr>SkyDataViewer</vt:lpstr>
      <vt:lpstr>Machine Learning framework</vt:lpstr>
      <vt:lpstr>Machine learning – OVERLOAD!</vt:lpstr>
      <vt:lpstr>Machine learning – train/test samples  </vt:lpstr>
      <vt:lpstr>Machine learning – final models </vt:lpstr>
      <vt:lpstr>Regression metrics – R2 </vt:lpstr>
      <vt:lpstr>Regression metrics – R2</vt:lpstr>
      <vt:lpstr>Regression metrics – standard </vt:lpstr>
      <vt:lpstr>Regression metrics – plotting</vt:lpstr>
      <vt:lpstr>Regression metrics – plotting</vt:lpstr>
      <vt:lpstr>Results – models by sky cover</vt:lpstr>
      <vt:lpstr>Future / ongoing work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Title VERSION A</dc:title>
  <dc:creator>Microsoft Office User</dc:creator>
  <cp:lastModifiedBy>Del Rocco, Joe</cp:lastModifiedBy>
  <cp:revision>159</cp:revision>
  <cp:lastPrinted>2017-11-07T21:20:52Z</cp:lastPrinted>
  <dcterms:created xsi:type="dcterms:W3CDTF">2016-09-13T13:48:42Z</dcterms:created>
  <dcterms:modified xsi:type="dcterms:W3CDTF">2018-08-16T18:27:48Z</dcterms:modified>
</cp:coreProperties>
</file>